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  <p:sldMasterId id="2147483852" r:id="rId2"/>
  </p:sldMasterIdLst>
  <p:notesMasterIdLst>
    <p:notesMasterId r:id="rId26"/>
  </p:notesMasterIdLst>
  <p:sldIdLst>
    <p:sldId id="256" r:id="rId3"/>
    <p:sldId id="276" r:id="rId4"/>
    <p:sldId id="277" r:id="rId5"/>
    <p:sldId id="278" r:id="rId6"/>
    <p:sldId id="279" r:id="rId7"/>
    <p:sldId id="257" r:id="rId8"/>
    <p:sldId id="280" r:id="rId9"/>
    <p:sldId id="259" r:id="rId10"/>
    <p:sldId id="274" r:id="rId11"/>
    <p:sldId id="273" r:id="rId12"/>
    <p:sldId id="275" r:id="rId13"/>
    <p:sldId id="281" r:id="rId14"/>
    <p:sldId id="271" r:id="rId15"/>
    <p:sldId id="269" r:id="rId16"/>
    <p:sldId id="270" r:id="rId17"/>
    <p:sldId id="272" r:id="rId18"/>
    <p:sldId id="282" r:id="rId19"/>
    <p:sldId id="261" r:id="rId20"/>
    <p:sldId id="262" r:id="rId21"/>
    <p:sldId id="263" r:id="rId22"/>
    <p:sldId id="283" r:id="rId23"/>
    <p:sldId id="266" r:id="rId24"/>
    <p:sldId id="268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01" autoAdjust="0"/>
    <p:restoredTop sz="76204" autoAdjust="0"/>
  </p:normalViewPr>
  <p:slideViewPr>
    <p:cSldViewPr snapToGrid="0">
      <p:cViewPr varScale="1">
        <p:scale>
          <a:sx n="75" d="100"/>
          <a:sy n="75" d="100"/>
        </p:scale>
        <p:origin x="79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microsoft.com/office/2015/10/relationships/revisionInfo" Target="revisionInfo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microsoft.com/office/2016/11/relationships/changesInfo" Target="changesInfos/changesInfo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userId="54ec5d133de5c768" providerId="LiveId" clId="{339205E1-A777-4DAB-9390-172ABA1A6D23}"/>
    <pc:docChg chg="undo modSld">
      <pc:chgData name="" userId="54ec5d133de5c768" providerId="LiveId" clId="{339205E1-A777-4DAB-9390-172ABA1A6D23}" dt="2017-09-16T02:08:40.667" v="182" actId="20577"/>
      <pc:docMkLst>
        <pc:docMk/>
      </pc:docMkLst>
      <pc:sldChg chg="modSp">
        <pc:chgData name="" userId="54ec5d133de5c768" providerId="LiveId" clId="{339205E1-A777-4DAB-9390-172ABA1A6D23}" dt="2017-09-16T02:08:40.667" v="182" actId="20577"/>
        <pc:sldMkLst>
          <pc:docMk/>
          <pc:sldMk cId="119463474" sldId="266"/>
        </pc:sldMkLst>
        <pc:graphicFrameChg chg="modGraphic">
          <ac:chgData name="" userId="54ec5d133de5c768" providerId="LiveId" clId="{339205E1-A777-4DAB-9390-172ABA1A6D23}" dt="2017-09-16T02:08:40.667" v="182" actId="20577"/>
          <ac:graphicFrameMkLst>
            <pc:docMk/>
            <pc:sldMk cId="119463474" sldId="266"/>
            <ac:graphicFrameMk id="3" creationId="{4F727AFE-AFFA-4A77-A0C9-03CCF578BB4C}"/>
          </ac:graphicFrameMkLst>
        </pc:graphicFrameChg>
      </pc:sldChg>
      <pc:sldChg chg="modSp modAnim">
        <pc:chgData name="" userId="54ec5d133de5c768" providerId="LiveId" clId="{339205E1-A777-4DAB-9390-172ABA1A6D23}" dt="2017-09-15T22:26:33.225" v="121" actId="20577"/>
        <pc:sldMkLst>
          <pc:docMk/>
          <pc:sldMk cId="3817362259" sldId="271"/>
        </pc:sldMkLst>
        <pc:spChg chg="mod">
          <ac:chgData name="" userId="54ec5d133de5c768" providerId="LiveId" clId="{339205E1-A777-4DAB-9390-172ABA1A6D23}" dt="2017-09-15T22:26:33.225" v="121" actId="20577"/>
          <ac:spMkLst>
            <pc:docMk/>
            <pc:sldMk cId="3817362259" sldId="271"/>
            <ac:spMk id="3" creationId="{C4758BFF-B38C-435C-B109-F98BE655E75D}"/>
          </ac:spMkLst>
        </pc:spChg>
      </pc:sldChg>
      <pc:sldChg chg="addSp modSp">
        <pc:chgData name="" userId="54ec5d133de5c768" providerId="LiveId" clId="{339205E1-A777-4DAB-9390-172ABA1A6D23}" dt="2017-09-15T21:47:41.158" v="34" actId="1076"/>
        <pc:sldMkLst>
          <pc:docMk/>
          <pc:sldMk cId="2744058087" sldId="283"/>
        </pc:sldMkLst>
        <pc:picChg chg="add mod">
          <ac:chgData name="" userId="54ec5d133de5c768" providerId="LiveId" clId="{339205E1-A777-4DAB-9390-172ABA1A6D23}" dt="2017-09-15T21:46:43.677" v="20" actId="1076"/>
          <ac:picMkLst>
            <pc:docMk/>
            <pc:sldMk cId="2744058087" sldId="283"/>
            <ac:picMk id="1026" creationId="{98BA4FA6-31DC-4C65-A75F-31085F611018}"/>
          </ac:picMkLst>
        </pc:picChg>
        <pc:picChg chg="add mod">
          <ac:chgData name="" userId="54ec5d133de5c768" providerId="LiveId" clId="{339205E1-A777-4DAB-9390-172ABA1A6D23}" dt="2017-09-15T21:46:53.144" v="25" actId="1076"/>
          <ac:picMkLst>
            <pc:docMk/>
            <pc:sldMk cId="2744058087" sldId="283"/>
            <ac:picMk id="1028" creationId="{1B5D261D-EEFF-48E3-A61D-873F035C99BC}"/>
          </ac:picMkLst>
        </pc:picChg>
        <pc:picChg chg="add mod">
          <ac:chgData name="" userId="54ec5d133de5c768" providerId="LiveId" clId="{339205E1-A777-4DAB-9390-172ABA1A6D23}" dt="2017-09-15T21:47:38.421" v="33" actId="1076"/>
          <ac:picMkLst>
            <pc:docMk/>
            <pc:sldMk cId="2744058087" sldId="283"/>
            <ac:picMk id="1030" creationId="{534AC2F6-3D35-48A7-9772-F5E582755099}"/>
          </ac:picMkLst>
        </pc:picChg>
        <pc:picChg chg="add mod">
          <ac:chgData name="" userId="54ec5d133de5c768" providerId="LiveId" clId="{339205E1-A777-4DAB-9390-172ABA1A6D23}" dt="2017-09-15T21:47:41.158" v="34" actId="1076"/>
          <ac:picMkLst>
            <pc:docMk/>
            <pc:sldMk cId="2744058087" sldId="283"/>
            <ac:picMk id="1032" creationId="{EB2ED71E-4762-4025-AE76-ECC4E97AAB1A}"/>
          </ac:picMkLst>
        </pc:picChg>
        <pc:picChg chg="add mod">
          <ac:chgData name="" userId="54ec5d133de5c768" providerId="LiveId" clId="{339205E1-A777-4DAB-9390-172ABA1A6D23}" dt="2017-09-15T21:47:34.614" v="32" actId="1076"/>
          <ac:picMkLst>
            <pc:docMk/>
            <pc:sldMk cId="2744058087" sldId="283"/>
            <ac:picMk id="1034" creationId="{48A247D4-502F-4FEF-A771-2B97108BBA82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B0EC02-FA06-42B1-9B63-AB0905B5473B}" type="datetimeFigureOut">
              <a:rPr lang="en-US" smtClean="0"/>
              <a:t>9/16/2017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C0BFF9-5AFE-4FD5-839C-9201D6C6AC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3361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199AC2E-7B07-4714-A4E8-7F47011584A9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526234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.NET port of Java-based </a:t>
            </a:r>
            <a:r>
              <a:rPr lang="en-US" dirty="0" err="1"/>
              <a:t>Akka</a:t>
            </a:r>
            <a:r>
              <a:rPr lang="en-US" dirty="0"/>
              <a:t> framework</a:t>
            </a:r>
          </a:p>
          <a:p>
            <a:endParaRPr lang="en-US" dirty="0"/>
          </a:p>
          <a:p>
            <a:r>
              <a:rPr lang="en-US" dirty="0"/>
              <a:t>Actors are not virtual (you explicitly manage their lifetime and sometimes their location)</a:t>
            </a:r>
          </a:p>
          <a:p>
            <a:endParaRPr lang="en-US" dirty="0"/>
          </a:p>
          <a:p>
            <a:r>
              <a:rPr lang="en-US" dirty="0"/>
              <a:t>Provides various abstraction levels for programmer to build a distributed system upon (must understand how distributed systems work)</a:t>
            </a:r>
          </a:p>
          <a:p>
            <a:endParaRPr lang="en-US" dirty="0"/>
          </a:p>
          <a:p>
            <a:r>
              <a:rPr lang="en-US" dirty="0"/>
              <a:t>Errors are part of modeled application protocol; exceptions are propagated to supervisors who decide how children should respond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C0BFF9-5AFE-4FD5-839C-9201D6C6AC0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5417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/>
              <a:t>Highly concurrent, distributed computation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Many atomic instances in the domain (even millions!)</a:t>
            </a:r>
          </a:p>
          <a:p>
            <a:endParaRPr lang="en-US" dirty="0"/>
          </a:p>
          <a:p>
            <a:r>
              <a:rPr lang="en-US" dirty="0"/>
              <a:t>IoT, gaming, scientific computing, financial modeling, social networks, etc.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C0BFF9-5AFE-4FD5-839C-9201D6C6AC0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602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C0BFF9-5AFE-4FD5-839C-9201D6C6AC0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3780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199AC2E-7B07-4714-A4E8-7F47011584A9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759081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199AC2E-7B07-4714-A4E8-7F47011584A9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795045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Chips speeds are not increasing like they used to… instead we’re using more cores. Need for programming models that simplify concurrency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C0BFF9-5AFE-4FD5-839C-9201D6C6AC0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3995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C0BFF9-5AFE-4FD5-839C-9201D6C6AC0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370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OO programming on the server (no layer cakes)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C0BFF9-5AFE-4FD5-839C-9201D6C6AC0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5417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Reliability and robustness are notoriously hard to achieve (actor model systems have achieved 9 9s of reliability… &lt; 1/10 second of downtime per year)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C0BFF9-5AFE-4FD5-839C-9201D6C6AC0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1440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OSS from MS Research… used to build Halo online games</a:t>
            </a:r>
          </a:p>
          <a:p>
            <a:endParaRPr lang="en-US" dirty="0"/>
          </a:p>
          <a:p>
            <a:r>
              <a:rPr lang="en-US" dirty="0"/>
              <a:t>“Grains” that exist in “silos”</a:t>
            </a:r>
          </a:p>
          <a:p>
            <a:endParaRPr lang="en-US" dirty="0"/>
          </a:p>
          <a:p>
            <a:r>
              <a:rPr lang="en-US" dirty="0"/>
              <a:t>Introduced concept of virtual actors (location and lifetime transparency)</a:t>
            </a:r>
          </a:p>
          <a:p>
            <a:endParaRPr lang="en-US" dirty="0"/>
          </a:p>
          <a:p>
            <a:r>
              <a:rPr lang="en-US" dirty="0"/>
              <a:t>Attempts to hide most implementation and config details of distributed systems programming from programmer</a:t>
            </a:r>
          </a:p>
          <a:p>
            <a:endParaRPr lang="en-US" dirty="0"/>
          </a:p>
          <a:p>
            <a:r>
              <a:rPr lang="en-US" dirty="0"/>
              <a:t>Implements errors as exceptions propagated back to caller</a:t>
            </a:r>
          </a:p>
          <a:p>
            <a:endParaRPr lang="en-US" dirty="0"/>
          </a:p>
          <a:p>
            <a:r>
              <a:rPr lang="en-US" dirty="0"/>
              <a:t>No formal concept of actor supervision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C0BFF9-5AFE-4FD5-839C-9201D6C6AC0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939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Integrated with Service Fabric Reliable Services runtime model</a:t>
            </a:r>
          </a:p>
          <a:p>
            <a:endParaRPr lang="en-US" dirty="0"/>
          </a:p>
          <a:p>
            <a:r>
              <a:rPr lang="en-US" dirty="0"/>
              <a:t>Has concept of virtual actors (location and lifetime transparency)</a:t>
            </a:r>
          </a:p>
          <a:p>
            <a:endParaRPr lang="en-US" dirty="0"/>
          </a:p>
          <a:p>
            <a:r>
              <a:rPr lang="en-US" dirty="0"/>
              <a:t>Attempts to hide most implementation and config details of distributed systems programming from programmer</a:t>
            </a:r>
          </a:p>
          <a:p>
            <a:endParaRPr lang="en-US" dirty="0"/>
          </a:p>
          <a:p>
            <a:r>
              <a:rPr lang="en-US" dirty="0"/>
              <a:t>Implements errors as exceptions propagated back to caller</a:t>
            </a:r>
          </a:p>
          <a:p>
            <a:endParaRPr lang="en-US" dirty="0"/>
          </a:p>
          <a:p>
            <a:r>
              <a:rPr lang="en-US" dirty="0"/>
              <a:t>No formal concept of actor supervision</a:t>
            </a:r>
          </a:p>
          <a:p>
            <a:endParaRPr lang="en-US" dirty="0"/>
          </a:p>
          <a:p>
            <a:r>
              <a:rPr lang="en-US" dirty="0"/>
              <a:t>Utilizes SF’s built-in replicated local storage feature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C0BFF9-5AFE-4FD5-839C-9201D6C6AC0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6050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9/16/2017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9/16/2017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9/16/2017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9/16/2017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615143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2CEF3B-A037-46D0-B02C-1428F07E9383}" type="datetimeFigureOut">
              <a:rPr lang="en-US" smtClean="0"/>
              <a:t>9/16/2017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9939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9/16/2017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07182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9/16/2017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46727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9/16/2017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14986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9/16/2017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5102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pPr/>
              <a:t>9/16/2017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27043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96DFF08F-DC6B-4601-B491-B0F83F6DD2DA}" type="datetimeFigureOut">
              <a:rPr lang="en-US" smtClean="0"/>
              <a:pPr/>
              <a:t>9/16/2017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9151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9/16/2017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" y="21019"/>
            <a:ext cx="12192000" cy="4915082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9/16/2017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7330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9/16/2017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77674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9/16/2017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0858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9/16/2017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9/16/2017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9/16/2017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9/16/2017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9/16/2017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9/16/2017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9/16/2017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dirty="0"/>
              <a:pPr/>
              <a:t>9/16/2017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6DFF08F-DC6B-4601-B491-B0F83F6DD2DA}" type="datetimeFigureOut">
              <a:rPr lang="en-US" smtClean="0"/>
              <a:pPr/>
              <a:t>9/16/2017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56180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.jpg"/><Relationship Id="rId4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7" Type="http://schemas.openxmlformats.org/officeDocument/2006/relationships/image" Target="../media/image27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.jpeg"/><Relationship Id="rId5" Type="http://schemas.openxmlformats.org/officeDocument/2006/relationships/image" Target="../media/image25.png"/><Relationship Id="rId4" Type="http://schemas.openxmlformats.org/officeDocument/2006/relationships/image" Target="../media/image24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getakka.net/index.html" TargetMode="External"/><Relationship Id="rId2" Type="http://schemas.openxmlformats.org/officeDocument/2006/relationships/hyperlink" Target="https://docs.microsoft.com/en-us/azure/service-fabric/service-fabric-reliable-actors-introduction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tnet.github.io/orleans/index.html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A4110-F717-44BD-89BA-E87864E908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Actor Model Programming in .NET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B0040D-90AB-4B6E-9D13-5EE3454BC68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Josh Lane - </a:t>
            </a:r>
            <a:r>
              <a:rPr lang="en-US" i="1" dirty="0"/>
              <a:t>@</a:t>
            </a:r>
            <a:r>
              <a:rPr lang="en-US" i="1" dirty="0" err="1"/>
              <a:t>jplane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6851138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3" name="Rectangle 410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73" name="Rectangle 7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5" name="Rectangle 7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77" name="Rectangle 7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67639"/>
            <a:ext cx="11707367" cy="1852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098" name="Picture 2" descr="Image result for object oriented programming">
            <a:extLst>
              <a:ext uri="{FF2B5EF4-FFF2-40B4-BE49-F238E27FC236}">
                <a16:creationId xmlns:a16="http://schemas.microsoft.com/office/drawing/2014/main" id="{317B9398-984F-463D-9764-2BCDDBBECB2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847" y="484632"/>
            <a:ext cx="7817043" cy="3556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F68779AC-6FC4-429F-8B79-9587F2F11D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590661"/>
            <a:ext cx="10210862" cy="10656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900" spc="-100" dirty="0"/>
              <a:t>OO Programming Is Cool Again</a:t>
            </a:r>
          </a:p>
        </p:txBody>
      </p:sp>
    </p:spTree>
    <p:extLst>
      <p:ext uri="{BB962C8B-B14F-4D97-AF65-F5344CB8AC3E}">
        <p14:creationId xmlns:p14="http://schemas.microsoft.com/office/powerpoint/2010/main" val="30556742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35" name="Picture 2" descr="ancient alien guy - why did the software fail? because... reason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987211" y="737119"/>
            <a:ext cx="5355772" cy="5355772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F68779AC-6FC4-429F-8B79-9587F2F11D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1053675"/>
          </a:xfrm>
        </p:spPr>
        <p:txBody>
          <a:bodyPr anchor="b">
            <a:normAutofit/>
          </a:bodyPr>
          <a:lstStyle/>
          <a:p>
            <a:r>
              <a:rPr lang="en-US" sz="2400" dirty="0"/>
              <a:t>Because Failure Happens</a:t>
            </a:r>
          </a:p>
        </p:txBody>
      </p:sp>
      <p:sp>
        <p:nvSpPr>
          <p:cNvPr id="5136" name="Content Placeholder 5126"/>
          <p:cNvSpPr>
            <a:spLocks noGrp="1"/>
          </p:cNvSpPr>
          <p:nvPr>
            <p:ph idx="1"/>
          </p:nvPr>
        </p:nvSpPr>
        <p:spPr>
          <a:xfrm>
            <a:off x="252920" y="2177512"/>
            <a:ext cx="2947482" cy="3728766"/>
          </a:xfrm>
        </p:spPr>
        <p:txBody>
          <a:bodyPr anchor="t">
            <a:normAutofit/>
          </a:bodyPr>
          <a:lstStyle/>
          <a:p>
            <a:endParaRPr 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26730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FF4BEC6-50DB-44B4-9438-BB4CB0C50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Basics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C6083D9-3376-4E5F-AA45-4E72E62F0B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5593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8C97D9-9632-4D08-9115-DCB067986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An Actor?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758BFF-B38C-435C-B109-F98BE655E7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actor is a container for…</a:t>
            </a:r>
          </a:p>
          <a:p>
            <a:pPr lvl="1">
              <a:lnSpc>
                <a:spcPct val="150000"/>
              </a:lnSpc>
            </a:pPr>
            <a:r>
              <a:rPr lang="en-US" b="1" dirty="0"/>
              <a:t>State</a:t>
            </a:r>
            <a:r>
              <a:rPr lang="en-US" dirty="0"/>
              <a:t> – data owned by and visible only to the actor</a:t>
            </a:r>
          </a:p>
          <a:p>
            <a:pPr lvl="1">
              <a:lnSpc>
                <a:spcPct val="150000"/>
              </a:lnSpc>
            </a:pPr>
            <a:r>
              <a:rPr lang="en-US" b="1" dirty="0"/>
              <a:t>Behavior</a:t>
            </a:r>
            <a:r>
              <a:rPr lang="en-US" dirty="0"/>
              <a:t> – logic that acts upon the actor’s state</a:t>
            </a:r>
          </a:p>
          <a:p>
            <a:pPr lvl="1">
              <a:lnSpc>
                <a:spcPct val="150000"/>
              </a:lnSpc>
            </a:pPr>
            <a:r>
              <a:rPr lang="en-US" b="1" dirty="0"/>
              <a:t>ID </a:t>
            </a:r>
            <a:r>
              <a:rPr lang="en-US" dirty="0"/>
              <a:t>– a unique identity that spans the actor system</a:t>
            </a:r>
          </a:p>
          <a:p>
            <a:pPr lvl="1">
              <a:lnSpc>
                <a:spcPct val="150000"/>
              </a:lnSpc>
            </a:pPr>
            <a:r>
              <a:rPr lang="en-US" b="1" dirty="0"/>
              <a:t>A Mailbox </a:t>
            </a:r>
            <a:r>
              <a:rPr lang="en-US" dirty="0"/>
              <a:t>– a unique location for other actors to send messages to the actor</a:t>
            </a:r>
          </a:p>
          <a:p>
            <a:pPr lvl="1">
              <a:lnSpc>
                <a:spcPct val="150000"/>
              </a:lnSpc>
            </a:pPr>
            <a:r>
              <a:rPr lang="en-US" b="1" dirty="0"/>
              <a:t>Children</a:t>
            </a:r>
            <a:r>
              <a:rPr lang="en-US" dirty="0"/>
              <a:t> – zero or more actors created by and supervised by the actor</a:t>
            </a:r>
          </a:p>
          <a:p>
            <a:pPr lvl="1">
              <a:lnSpc>
                <a:spcPct val="150000"/>
              </a:lnSpc>
            </a:pPr>
            <a:r>
              <a:rPr lang="en-US" b="1" dirty="0"/>
              <a:t>A Supervisor Strategy </a:t>
            </a:r>
            <a:r>
              <a:rPr lang="en-US" dirty="0"/>
              <a:t>– an explicit recipe for handling child failures</a:t>
            </a:r>
          </a:p>
        </p:txBody>
      </p:sp>
    </p:spTree>
    <p:extLst>
      <p:ext uri="{BB962C8B-B14F-4D97-AF65-F5344CB8AC3E}">
        <p14:creationId xmlns:p14="http://schemas.microsoft.com/office/powerpoint/2010/main" val="3817362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28" name="Rectangle 7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0" name="Rectangle 7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61999"/>
            <a:ext cx="4642228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32" name="Picture 2" descr="box diagram of the architecture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93" r="22268"/>
          <a:stretch/>
        </p:blipFill>
        <p:spPr>
          <a:xfrm>
            <a:off x="5137463" y="759599"/>
            <a:ext cx="6193767" cy="5330650"/>
          </a:xfrm>
          <a:prstGeom prst="rect">
            <a:avLst/>
          </a:prstGeom>
        </p:spPr>
      </p:pic>
      <p:sp>
        <p:nvSpPr>
          <p:cNvPr id="1033" name="Rectangle 7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38BEBE-6440-4BDD-A655-05C487B46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249" y="1123837"/>
            <a:ext cx="4016116" cy="1255469"/>
          </a:xfrm>
        </p:spPr>
        <p:txBody>
          <a:bodyPr>
            <a:normAutofit/>
          </a:bodyPr>
          <a:lstStyle/>
          <a:p>
            <a:r>
              <a:rPr lang="en-US" dirty="0"/>
              <a:t>Everything Is An Actor</a:t>
            </a:r>
          </a:p>
        </p:txBody>
      </p:sp>
      <p:sp>
        <p:nvSpPr>
          <p:cNvPr id="1034" name="Content Placeholder 1030"/>
          <p:cNvSpPr>
            <a:spLocks noGrp="1"/>
          </p:cNvSpPr>
          <p:nvPr>
            <p:ph idx="1"/>
          </p:nvPr>
        </p:nvSpPr>
        <p:spPr>
          <a:xfrm>
            <a:off x="289249" y="2510395"/>
            <a:ext cx="4016116" cy="3274586"/>
          </a:xfrm>
        </p:spPr>
        <p:txBody>
          <a:bodyPr anchor="t">
            <a:normAutofit/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25825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D909C-CE16-401E-807C-70CA7C897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All Communication via Async Messages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BD70BE-4BD6-4E45-9EE9-B5B8E9DE87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Actors do nothing until they receive a message</a:t>
            </a:r>
          </a:p>
          <a:p>
            <a:r>
              <a:rPr lang="en-US" dirty="0"/>
              <a:t>Upon receiving a message, they can:</a:t>
            </a:r>
          </a:p>
          <a:p>
            <a:pPr lvl="1"/>
            <a:r>
              <a:rPr lang="en-US" dirty="0"/>
              <a:t>Create other actors</a:t>
            </a:r>
          </a:p>
          <a:p>
            <a:pPr lvl="1"/>
            <a:r>
              <a:rPr lang="en-US" dirty="0"/>
              <a:t>Send messages to other actors (or themselves)</a:t>
            </a:r>
          </a:p>
          <a:p>
            <a:pPr lvl="1"/>
            <a:r>
              <a:rPr lang="en-US" dirty="0"/>
              <a:t>Modify their own state</a:t>
            </a:r>
          </a:p>
          <a:p>
            <a:r>
              <a:rPr lang="en-US" dirty="0"/>
              <a:t>Actor runtime ensures an actor processes only one message at a time</a:t>
            </a:r>
          </a:p>
          <a:p>
            <a:r>
              <a:rPr lang="en-US" dirty="0"/>
              <a:t>Messages are immutable (!)</a:t>
            </a:r>
          </a:p>
        </p:txBody>
      </p:sp>
    </p:spTree>
    <p:extLst>
      <p:ext uri="{BB962C8B-B14F-4D97-AF65-F5344CB8AC3E}">
        <p14:creationId xmlns:p14="http://schemas.microsoft.com/office/powerpoint/2010/main" val="36440978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F3AFD-F3B9-42B2-9CDE-4B0A5C06F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4A7F5B-66A4-41AC-A95F-62B583A39D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Formal delegation of failure handling to knowledgeable party</a:t>
            </a:r>
          </a:p>
          <a:p>
            <a:r>
              <a:rPr lang="en-US" dirty="0"/>
              <a:t>Parent actor is responsible for handling failures in its children</a:t>
            </a:r>
          </a:p>
          <a:p>
            <a:r>
              <a:rPr lang="en-US" dirty="0"/>
              <a:t>Possible choices:</a:t>
            </a:r>
          </a:p>
          <a:p>
            <a:pPr lvl="1"/>
            <a:r>
              <a:rPr lang="en-US" dirty="0"/>
              <a:t>Do nothing</a:t>
            </a:r>
          </a:p>
          <a:p>
            <a:pPr lvl="1"/>
            <a:r>
              <a:rPr lang="en-US" dirty="0"/>
              <a:t>Restart the child, possibly resetting its internal state</a:t>
            </a:r>
          </a:p>
          <a:p>
            <a:pPr lvl="1"/>
            <a:r>
              <a:rPr lang="en-US" dirty="0"/>
              <a:t>Terminate the child</a:t>
            </a:r>
          </a:p>
          <a:p>
            <a:pPr lvl="1"/>
            <a:r>
              <a:rPr lang="en-US" dirty="0"/>
              <a:t>Ask its own parent what to do</a:t>
            </a:r>
          </a:p>
        </p:txBody>
      </p:sp>
    </p:spTree>
    <p:extLst>
      <p:ext uri="{BB962C8B-B14F-4D97-AF65-F5344CB8AC3E}">
        <p14:creationId xmlns:p14="http://schemas.microsoft.com/office/powerpoint/2010/main" val="691709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AFB2747-DC20-43F9-BAE9-B272EF603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Actors in .NET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6584FEC-1E60-4B56-94F9-F406CF7A29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8152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23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1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26" name="Rectangle 1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1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61999"/>
            <a:ext cx="4642228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Rectangle 2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408840" y="758952"/>
            <a:ext cx="2079069" cy="23442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7463" y="4080912"/>
            <a:ext cx="2157385" cy="200899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D522C548-62F8-48E9-8AA1-85931772ADC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632" r="19031" b="-3"/>
          <a:stretch/>
        </p:blipFill>
        <p:spPr>
          <a:xfrm>
            <a:off x="7460907" y="3264090"/>
            <a:ext cx="4027002" cy="2825813"/>
          </a:xfrm>
          <a:prstGeom prst="rect">
            <a:avLst/>
          </a:prstGeom>
        </p:spPr>
      </p:pic>
      <p:pic>
        <p:nvPicPr>
          <p:cNvPr id="4" name="Picture 3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ED70D6A0-A871-46FF-8C95-EBD57F4255B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642" r="21573" b="2"/>
          <a:stretch/>
        </p:blipFill>
        <p:spPr>
          <a:xfrm>
            <a:off x="5137461" y="758952"/>
            <a:ext cx="4113439" cy="3161093"/>
          </a:xfrm>
          <a:custGeom>
            <a:avLst/>
            <a:gdLst>
              <a:gd name="connsiteX0" fmla="*/ 0 w 4113439"/>
              <a:gd name="connsiteY0" fmla="*/ 0 h 3161093"/>
              <a:gd name="connsiteX1" fmla="*/ 4113439 w 4113439"/>
              <a:gd name="connsiteY1" fmla="*/ 0 h 3161093"/>
              <a:gd name="connsiteX2" fmla="*/ 4113439 w 4113439"/>
              <a:gd name="connsiteY2" fmla="*/ 2344272 h 3161093"/>
              <a:gd name="connsiteX3" fmla="*/ 2157387 w 4113439"/>
              <a:gd name="connsiteY3" fmla="*/ 2344272 h 3161093"/>
              <a:gd name="connsiteX4" fmla="*/ 2157387 w 4113439"/>
              <a:gd name="connsiteY4" fmla="*/ 3161093 h 3161093"/>
              <a:gd name="connsiteX5" fmla="*/ 0 w 4113439"/>
              <a:gd name="connsiteY5" fmla="*/ 3161093 h 3161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13439" h="3161093">
                <a:moveTo>
                  <a:pt x="0" y="0"/>
                </a:moveTo>
                <a:lnTo>
                  <a:pt x="4113439" y="0"/>
                </a:lnTo>
                <a:lnTo>
                  <a:pt x="4113439" y="2344272"/>
                </a:lnTo>
                <a:lnTo>
                  <a:pt x="2157387" y="2344272"/>
                </a:lnTo>
                <a:lnTo>
                  <a:pt x="2157387" y="3161093"/>
                </a:lnTo>
                <a:lnTo>
                  <a:pt x="0" y="3161093"/>
                </a:lnTo>
                <a:close/>
              </a:path>
            </a:pathLst>
          </a:cu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F68779AC-6FC4-429F-8B79-9587F2F11D4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90985" y="1298448"/>
            <a:ext cx="3837552" cy="325526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900" spc="-100"/>
              <a:t>Microsoft Orleans</a:t>
            </a:r>
          </a:p>
        </p:txBody>
      </p:sp>
    </p:spTree>
    <p:extLst>
      <p:ext uri="{BB962C8B-B14F-4D97-AF65-F5344CB8AC3E}">
        <p14:creationId xmlns:p14="http://schemas.microsoft.com/office/powerpoint/2010/main" val="31417870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8" name="Rectangle 615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6189" name="Rectangle 7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190" name="Rectangle 7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6191" name="Rectangle 7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92" name="Rectangle 8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67639"/>
            <a:ext cx="11707367" cy="1852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148" name="Picture 4" descr="Actor partitioning and distribution">
            <a:extLst>
              <a:ext uri="{FF2B5EF4-FFF2-40B4-BE49-F238E27FC236}">
                <a16:creationId xmlns:a16="http://schemas.microsoft.com/office/drawing/2014/main" id="{80FD40F3-0D12-4F77-B921-2E1B781D2C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691" y="1436736"/>
            <a:ext cx="4789994" cy="1652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Actor service layering">
            <a:extLst>
              <a:ext uri="{FF2B5EF4-FFF2-40B4-BE49-F238E27FC236}">
                <a16:creationId xmlns:a16="http://schemas.microsoft.com/office/drawing/2014/main" id="{19B9F831-F39D-4F00-9F8D-D212F26DF2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9402" y="484632"/>
            <a:ext cx="4147819" cy="3556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F68779AC-6FC4-429F-8B79-9587F2F11D4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69848" y="4590661"/>
            <a:ext cx="10210862" cy="10656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900" spc="-100"/>
              <a:t>Azure Service Fabric Actors</a:t>
            </a:r>
          </a:p>
        </p:txBody>
      </p:sp>
    </p:spTree>
    <p:extLst>
      <p:ext uri="{BB962C8B-B14F-4D97-AF65-F5344CB8AC3E}">
        <p14:creationId xmlns:p14="http://schemas.microsoft.com/office/powerpoint/2010/main" val="37754590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5" name="Rectangle 1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9" name="Straight Connector 18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1" name="Rectangle 2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ectangle 2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5339824" y="0"/>
            <a:ext cx="6858396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75816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7" name="Straight Connector 26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961343" y="4343400"/>
            <a:ext cx="5202616" cy="0"/>
          </a:xfrm>
          <a:prstGeom prst="line">
            <a:avLst/>
          </a:prstGeom>
          <a:ln w="6350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/Users/pete/Google Drive/GADO/Code Camp/Atlanta Code Camp 2016/ivision.jp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261" y="2722726"/>
            <a:ext cx="4295968" cy="1160998"/>
          </a:xfrm>
          <a:prstGeom prst="rect">
            <a:avLst/>
          </a:prstGeom>
          <a:noFill/>
        </p:spPr>
      </p:pic>
      <p:pic>
        <p:nvPicPr>
          <p:cNvPr id="7" name="Picture 6" descr="/Users/pete/Google Drive/GADO/Code Camp/Atlanta Code Camp 2017/AgileThought_Logo_RGB_3808w.jp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932" y="791387"/>
            <a:ext cx="4020297" cy="1179287"/>
          </a:xfrm>
          <a:prstGeom prst="rect">
            <a:avLst/>
          </a:prstGeom>
          <a:noFill/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415" y="4831007"/>
            <a:ext cx="4026517" cy="118111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61344" y="758952"/>
            <a:ext cx="5542398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>
                <a:solidFill>
                  <a:srgbClr val="FFFFFF"/>
                </a:solidFill>
              </a:rPr>
              <a:t>Platinum Sponsors</a:t>
            </a:r>
          </a:p>
        </p:txBody>
      </p:sp>
    </p:spTree>
    <p:extLst>
      <p:ext uri="{BB962C8B-B14F-4D97-AF65-F5344CB8AC3E}">
        <p14:creationId xmlns:p14="http://schemas.microsoft.com/office/powerpoint/2010/main" val="21663551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88" name="Rectangle 7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89" name="Rectangle 7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61999"/>
            <a:ext cx="4642228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190" name="Rectangle 7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191" name="Rectangle 7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408840" y="758952"/>
            <a:ext cx="2079069" cy="23442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92" name="Rectangle 7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7463" y="4080912"/>
            <a:ext cx="2157385" cy="200899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CED4F121-340C-4112-8D2A-5512B6D3B5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954" r="25705" b="1"/>
          <a:stretch/>
        </p:blipFill>
        <p:spPr>
          <a:xfrm>
            <a:off x="7460907" y="3264090"/>
            <a:ext cx="4027002" cy="3593910"/>
          </a:xfrm>
          <a:prstGeom prst="rect">
            <a:avLst/>
          </a:prstGeom>
        </p:spPr>
      </p:pic>
      <p:pic>
        <p:nvPicPr>
          <p:cNvPr id="7170" name="Picture 2" descr="ActorSystem hierarchy, illustrated using error kernel pattern">
            <a:extLst>
              <a:ext uri="{FF2B5EF4-FFF2-40B4-BE49-F238E27FC236}">
                <a16:creationId xmlns:a16="http://schemas.microsoft.com/office/drawing/2014/main" id="{781BC0E1-AA5A-4740-AF9E-6C4C1009B9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28" r="16846" b="-2"/>
          <a:stretch/>
        </p:blipFill>
        <p:spPr bwMode="auto">
          <a:xfrm>
            <a:off x="5137460" y="10"/>
            <a:ext cx="4113440" cy="3920034"/>
          </a:xfrm>
          <a:custGeom>
            <a:avLst/>
            <a:gdLst>
              <a:gd name="connsiteX0" fmla="*/ 0 w 4113440"/>
              <a:gd name="connsiteY0" fmla="*/ 0 h 3920044"/>
              <a:gd name="connsiteX1" fmla="*/ 4113440 w 4113440"/>
              <a:gd name="connsiteY1" fmla="*/ 0 h 3920044"/>
              <a:gd name="connsiteX2" fmla="*/ 4113440 w 4113440"/>
              <a:gd name="connsiteY2" fmla="*/ 3103224 h 3920044"/>
              <a:gd name="connsiteX3" fmla="*/ 2157388 w 4113440"/>
              <a:gd name="connsiteY3" fmla="*/ 3103224 h 3920044"/>
              <a:gd name="connsiteX4" fmla="*/ 2157388 w 4113440"/>
              <a:gd name="connsiteY4" fmla="*/ 3920044 h 3920044"/>
              <a:gd name="connsiteX5" fmla="*/ 0 w 4113440"/>
              <a:gd name="connsiteY5" fmla="*/ 3920044 h 3920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13440" h="3920044">
                <a:moveTo>
                  <a:pt x="0" y="0"/>
                </a:moveTo>
                <a:lnTo>
                  <a:pt x="4113440" y="0"/>
                </a:lnTo>
                <a:lnTo>
                  <a:pt x="4113440" y="3103224"/>
                </a:lnTo>
                <a:lnTo>
                  <a:pt x="2157388" y="3103224"/>
                </a:lnTo>
                <a:lnTo>
                  <a:pt x="2157388" y="3920044"/>
                </a:lnTo>
                <a:lnTo>
                  <a:pt x="0" y="3920044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F68779AC-6FC4-429F-8B79-9587F2F11D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249" y="1123837"/>
            <a:ext cx="4016116" cy="1255469"/>
          </a:xfrm>
        </p:spPr>
        <p:txBody>
          <a:bodyPr>
            <a:normAutofit/>
          </a:bodyPr>
          <a:lstStyle/>
          <a:p>
            <a:r>
              <a:rPr lang="en-US" dirty="0"/>
              <a:t>Akka.NET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634378C-DD39-43B9-B09B-1EDA3BD08E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9249" y="2510395"/>
            <a:ext cx="4016116" cy="3274586"/>
          </a:xfrm>
        </p:spPr>
        <p:txBody>
          <a:bodyPr anchor="t">
            <a:normAutofit/>
          </a:bodyPr>
          <a:lstStyle/>
          <a:p>
            <a:endParaRPr lang="en-US" sz="18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52479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8B21655-6CBD-4C2A-8D9E-B7B7140DF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Cases</a:t>
            </a:r>
          </a:p>
        </p:txBody>
      </p:sp>
      <p:pic>
        <p:nvPicPr>
          <p:cNvPr id="1026" name="Picture 2" descr="Image result for iot">
            <a:extLst>
              <a:ext uri="{FF2B5EF4-FFF2-40B4-BE49-F238E27FC236}">
                <a16:creationId xmlns:a16="http://schemas.microsoft.com/office/drawing/2014/main" id="{98BA4FA6-31DC-4C65-A75F-31085F6110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3468" y="356871"/>
            <a:ext cx="2576854" cy="1533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computer games">
            <a:extLst>
              <a:ext uri="{FF2B5EF4-FFF2-40B4-BE49-F238E27FC236}">
                <a16:creationId xmlns:a16="http://schemas.microsoft.com/office/drawing/2014/main" id="{1B5D261D-EEFF-48E3-A61D-873F035C99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577" y="1453440"/>
            <a:ext cx="2589623" cy="1621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scientific computing">
            <a:extLst>
              <a:ext uri="{FF2B5EF4-FFF2-40B4-BE49-F238E27FC236}">
                <a16:creationId xmlns:a16="http://schemas.microsoft.com/office/drawing/2014/main" id="{534AC2F6-3D35-48A7-9772-F5E5827550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4236" y="2545183"/>
            <a:ext cx="2635891" cy="1758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financial modeling">
            <a:extLst>
              <a:ext uri="{FF2B5EF4-FFF2-40B4-BE49-F238E27FC236}">
                <a16:creationId xmlns:a16="http://schemas.microsoft.com/office/drawing/2014/main" id="{EB2ED71E-4762-4025-AE76-ECC4E97AAB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9880" y="3601315"/>
            <a:ext cx="2901950" cy="1672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social network">
            <a:extLst>
              <a:ext uri="{FF2B5EF4-FFF2-40B4-BE49-F238E27FC236}">
                <a16:creationId xmlns:a16="http://schemas.microsoft.com/office/drawing/2014/main" id="{48A247D4-502F-4FEF-A771-2B97108BBA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2240" y="4692200"/>
            <a:ext cx="3094809" cy="2065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40580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68779AC-6FC4-429F-8B79-9587F2F11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Which Framework?</a:t>
            </a:r>
            <a:endParaRPr lang="en-US" dirty="0"/>
          </a:p>
        </p:txBody>
      </p:sp>
      <p:graphicFrame>
        <p:nvGraphicFramePr>
          <p:cNvPr id="3" name="Content Placeholder 2">
            <a:extLst>
              <a:ext uri="{FF2B5EF4-FFF2-40B4-BE49-F238E27FC236}">
                <a16:creationId xmlns:a16="http://schemas.microsoft.com/office/drawing/2014/main" id="{4F727AFE-AFFA-4A77-A0C9-03CCF578BB4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03943634"/>
              </p:ext>
            </p:extLst>
          </p:nvPr>
        </p:nvGraphicFramePr>
        <p:xfrm>
          <a:off x="3887147" y="1447490"/>
          <a:ext cx="7595016" cy="43543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3052">
                  <a:extLst>
                    <a:ext uri="{9D8B030D-6E8A-4147-A177-3AD203B41FA5}">
                      <a16:colId xmlns:a16="http://schemas.microsoft.com/office/drawing/2014/main" val="282789850"/>
                    </a:ext>
                  </a:extLst>
                </a:gridCol>
                <a:gridCol w="2234456">
                  <a:extLst>
                    <a:ext uri="{9D8B030D-6E8A-4147-A177-3AD203B41FA5}">
                      <a16:colId xmlns:a16="http://schemas.microsoft.com/office/drawing/2014/main" val="3145835015"/>
                    </a:ext>
                  </a:extLst>
                </a:gridCol>
                <a:gridCol w="1898754">
                  <a:extLst>
                    <a:ext uri="{9D8B030D-6E8A-4147-A177-3AD203B41FA5}">
                      <a16:colId xmlns:a16="http://schemas.microsoft.com/office/drawing/2014/main" val="1617906472"/>
                    </a:ext>
                  </a:extLst>
                </a:gridCol>
                <a:gridCol w="1898754">
                  <a:extLst>
                    <a:ext uri="{9D8B030D-6E8A-4147-A177-3AD203B41FA5}">
                      <a16:colId xmlns:a16="http://schemas.microsoft.com/office/drawing/2014/main" val="3545771005"/>
                    </a:ext>
                  </a:extLst>
                </a:gridCol>
              </a:tblGrid>
              <a:tr h="988469"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Main features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Drawbacks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Choose if…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11233085"/>
                  </a:ext>
                </a:extLst>
              </a:tr>
              <a:tr h="988469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MS Orleans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Virtual actors</a:t>
                      </a:r>
                    </a:p>
                    <a:p>
                      <a:pPr algn="ctr"/>
                      <a:r>
                        <a:rPr lang="en-US" dirty="0"/>
                        <a:t>Strong OSS ecosystem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 official support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Relatively simple start + proven tech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09265799"/>
                  </a:ext>
                </a:extLst>
              </a:tr>
              <a:tr h="988469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SF Actors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Virtual actors</a:t>
                      </a:r>
                    </a:p>
                    <a:p>
                      <a:pPr algn="ctr"/>
                      <a:r>
                        <a:rPr lang="en-US" dirty="0"/>
                        <a:t>Part of SF ecosystem (replicated state, </a:t>
                      </a:r>
                      <a:r>
                        <a:rPr lang="en-US" dirty="0" err="1"/>
                        <a:t>SxS</a:t>
                      </a:r>
                      <a:r>
                        <a:rPr lang="en-US" dirty="0"/>
                        <a:t> upgrades, etc.)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Not OSS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Simplest start + SF integration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07551519"/>
                  </a:ext>
                </a:extLst>
              </a:tr>
              <a:tr h="988469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Akka.net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Formal actor semantics (state machine, supervision)</a:t>
                      </a:r>
                    </a:p>
                    <a:p>
                      <a:pPr algn="ctr"/>
                      <a:r>
                        <a:rPr lang="en-US" dirty="0"/>
                        <a:t>OSS ecosystem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Complexity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Want formal actor semantics, or coming from </a:t>
                      </a:r>
                      <a:r>
                        <a:rPr lang="en-US" dirty="0" err="1"/>
                        <a:t>Akka</a:t>
                      </a:r>
                      <a:r>
                        <a:rPr lang="en-US" dirty="0"/>
                        <a:t> or Erlang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713433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94634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68779AC-6FC4-429F-8B79-9587F2F11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634378C-DD39-43B9-B09B-1EDA3BD08E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http://www.brianstorti.com/the-actor-model/</a:t>
            </a:r>
          </a:p>
          <a:p>
            <a:r>
              <a:rPr lang="en-US" dirty="0">
                <a:hlinkClick r:id="rId2"/>
              </a:rPr>
              <a:t>https://en.wikipedia.org/wiki/Actor_model</a:t>
            </a:r>
          </a:p>
          <a:p>
            <a:r>
              <a:rPr lang="en-US" dirty="0">
                <a:hlinkClick r:id="rId2"/>
              </a:rPr>
              <a:t>https://channel9.msdn.com/Shows/Going+Deep/Hewitt-Meijer-and-Szyperski-The-Actor-Model-everything-you-wanted-to-know-but-were-afraid-to-ask</a:t>
            </a:r>
          </a:p>
          <a:p>
            <a:r>
              <a:rPr lang="en-US" dirty="0">
                <a:hlinkClick r:id="rId2"/>
              </a:rPr>
              <a:t>https://docs.microsoft.com/en-us/azure/service-fabric/service-fabric-reliable-actors-introduction</a:t>
            </a:r>
            <a:endParaRPr lang="en-US" dirty="0"/>
          </a:p>
          <a:p>
            <a:r>
              <a:rPr lang="en-US" dirty="0">
                <a:hlinkClick r:id="rId3"/>
              </a:rPr>
              <a:t>http://getakka.net/index.html</a:t>
            </a:r>
            <a:endParaRPr lang="en-US" dirty="0"/>
          </a:p>
          <a:p>
            <a:r>
              <a:rPr lang="en-US" dirty="0">
                <a:hlinkClick r:id="rId4"/>
              </a:rPr>
              <a:t>https://dotnet.github.io/orleans/index.html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14480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After Party – Dave &amp; Busters</a:t>
            </a:r>
            <a:br>
              <a:rPr lang="en-US"/>
            </a:br>
            <a:r>
              <a:rPr lang="en-US" b="1"/>
              <a:t> </a:t>
            </a:r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8553" y="1867284"/>
            <a:ext cx="5717127" cy="4022725"/>
          </a:xfrm>
        </p:spPr>
      </p:pic>
      <p:sp>
        <p:nvSpPr>
          <p:cNvPr id="6" name="TextBox 5"/>
          <p:cNvSpPr txBox="1"/>
          <p:nvPr/>
        </p:nvSpPr>
        <p:spPr>
          <a:xfrm>
            <a:off x="1346886" y="2014151"/>
            <a:ext cx="29038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2215 D&amp;B Drive Southeast</a:t>
            </a:r>
            <a:r>
              <a:rPr kumimoji="0" lang="sv-SE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Marietta, GA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346886" y="2937273"/>
            <a:ext cx="15245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Sponsored By: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8440" y="3882000"/>
            <a:ext cx="3810000" cy="105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2990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Gold Sponsors</a:t>
            </a:r>
          </a:p>
        </p:txBody>
      </p:sp>
      <p:pic>
        <p:nvPicPr>
          <p:cNvPr id="10" name="Picture 9" descr="/Users/pete/Google Drive/GADO/Code Camp/Atlanta Code Camp 2016/TEKsystems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6793" y="4066606"/>
            <a:ext cx="2533879" cy="1112122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4585" y="4066606"/>
            <a:ext cx="3796554" cy="111212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4640" y="2294283"/>
            <a:ext cx="2857500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2219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 txBox="1">
            <a:spLocks/>
          </p:cNvSpPr>
          <p:nvPr/>
        </p:nvSpPr>
        <p:spPr>
          <a:xfrm>
            <a:off x="1249680" y="4390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-5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Silver Sponsors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0784" y="2484262"/>
            <a:ext cx="2940859" cy="455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061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5" name="Rectangle 1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9" name="Rectangle 1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5608255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8" name="Content Placeholder 7" descr="A person wearing glasses posing for the camera&#10;&#10;Description generated with very high confidence">
            <a:extLst>
              <a:ext uri="{FF2B5EF4-FFF2-40B4-BE49-F238E27FC236}">
                <a16:creationId xmlns:a16="http://schemas.microsoft.com/office/drawing/2014/main" id="{7E6C178D-B7E8-4DCC-AB3F-625BF8245CA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926292" y="759599"/>
            <a:ext cx="3571535" cy="5330650"/>
          </a:xfrm>
          <a:prstGeom prst="rect">
            <a:avLst/>
          </a:prstGeom>
        </p:spPr>
      </p:pic>
      <p:sp>
        <p:nvSpPr>
          <p:cNvPr id="23" name="Rectangle 2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B3F69A8-6229-42D4-87E3-E3A1F5382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248" y="1123837"/>
            <a:ext cx="4998963" cy="125546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Hello World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9665DE6-39D1-4F4E-BA24-4CC74E709A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89249" y="2510395"/>
            <a:ext cx="4998962" cy="327458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Independent consultant</a:t>
            </a:r>
          </a:p>
          <a:p>
            <a:r>
              <a:rPr lang="en-US" dirty="0">
                <a:solidFill>
                  <a:srgbClr val="FFFFFF"/>
                </a:solidFill>
              </a:rPr>
              <a:t>20+ years as a software developer, trainer, conference speaker, writer</a:t>
            </a:r>
          </a:p>
          <a:p>
            <a:r>
              <a:rPr lang="en-US" dirty="0">
                <a:solidFill>
                  <a:srgbClr val="FFFFFF"/>
                </a:solidFill>
              </a:rPr>
              <a:t>Microsoft Azure MVP</a:t>
            </a:r>
          </a:p>
          <a:p>
            <a:r>
              <a:rPr lang="en-US" dirty="0">
                <a:solidFill>
                  <a:srgbClr val="FFFFFF"/>
                </a:solidFill>
              </a:rPr>
              <a:t>Azure-in-the-ATL meetup founder</a:t>
            </a:r>
          </a:p>
        </p:txBody>
      </p:sp>
    </p:spTree>
    <p:extLst>
      <p:ext uri="{BB962C8B-B14F-4D97-AF65-F5344CB8AC3E}">
        <p14:creationId xmlns:p14="http://schemas.microsoft.com/office/powerpoint/2010/main" val="13077830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3A5F335-9A13-4218-878D-46CFEED94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Actors?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6FCC995-DF70-49A9-BECB-2ED42E2731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30601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7" name="Picture 2" descr="Image result for end of moore's law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94583" y="737119"/>
            <a:ext cx="7141029" cy="5355772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F68779AC-6FC4-429F-8B79-9587F2F11D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105367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400" spc="-100" dirty="0"/>
              <a:t>Scale-out Is Where Its At</a:t>
            </a:r>
          </a:p>
        </p:txBody>
      </p:sp>
      <p:sp>
        <p:nvSpPr>
          <p:cNvPr id="2078" name="Content Placeholder 2059"/>
          <p:cNvSpPr>
            <a:spLocks noGrp="1"/>
          </p:cNvSpPr>
          <p:nvPr>
            <p:ph idx="1"/>
          </p:nvPr>
        </p:nvSpPr>
        <p:spPr>
          <a:xfrm>
            <a:off x="252920" y="2177512"/>
            <a:ext cx="2947482" cy="3728766"/>
          </a:xfrm>
        </p:spPr>
        <p:txBody>
          <a:bodyPr anchor="t">
            <a:normAutofit/>
          </a:bodyPr>
          <a:lstStyle/>
          <a:p>
            <a:endParaRPr 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70779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4" name="Rectangle 308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42" name="Rectangle 14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4" name="Rectangle 14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46" name="Rectangle 14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Rectangle 14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61999"/>
            <a:ext cx="4642228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0" name="Rectangle 14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2" name="Rectangle 15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38608" y="758952"/>
            <a:ext cx="2849303" cy="183090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Rectangle 15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0640" y="4090151"/>
            <a:ext cx="3371946" cy="199975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Rectangle 15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12727" y="758952"/>
            <a:ext cx="3379859" cy="3191490"/>
          </a:xfrm>
          <a:prstGeom prst="rect">
            <a:avLst/>
          </a:prstGeom>
          <a:solidFill>
            <a:srgbClr val="FFFFFF"/>
          </a:solidFill>
          <a:ln w="66675" cmpd="sng">
            <a:solidFill>
              <a:schemeClr val="bg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Rectangle 15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38608" y="2722807"/>
            <a:ext cx="2849303" cy="3367097"/>
          </a:xfrm>
          <a:prstGeom prst="rect">
            <a:avLst/>
          </a:prstGeom>
          <a:solidFill>
            <a:srgbClr val="FFFFFF"/>
          </a:solidFill>
          <a:ln w="66675" cmpd="sng">
            <a:solidFill>
              <a:schemeClr val="bg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6" name="Picture 4" descr="x all of the y - spin up all the threads">
            <a:extLst>
              <a:ext uri="{FF2B5EF4-FFF2-40B4-BE49-F238E27FC236}">
                <a16:creationId xmlns:a16="http://schemas.microsoft.com/office/drawing/2014/main" id="{F99C50C1-1723-48D5-AE9D-DBCED97648C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275608" y="1209411"/>
            <a:ext cx="3054096" cy="2290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x all of the y - cry all the tears">
            <a:extLst>
              <a:ext uri="{FF2B5EF4-FFF2-40B4-BE49-F238E27FC236}">
                <a16:creationId xmlns:a16="http://schemas.microsoft.com/office/drawing/2014/main" id="{E02DD960-867B-4BF1-BEED-715C9D2579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801387" y="3459951"/>
            <a:ext cx="2523744" cy="1892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F68779AC-6FC4-429F-8B79-9587F2F11D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607" y="1298448"/>
            <a:ext cx="3847930" cy="325526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900" spc="-100" dirty="0"/>
              <a:t>Threading </a:t>
            </a:r>
            <a:r>
              <a:rPr lang="en-US" sz="5900" spc="-100" dirty="0" err="1"/>
              <a:t>Suuucks</a:t>
            </a:r>
            <a:endParaRPr lang="en-US" sz="5900" spc="-100" dirty="0"/>
          </a:p>
        </p:txBody>
      </p:sp>
    </p:spTree>
    <p:extLst>
      <p:ext uri="{BB962C8B-B14F-4D97-AF65-F5344CB8AC3E}">
        <p14:creationId xmlns:p14="http://schemas.microsoft.com/office/powerpoint/2010/main" val="3152093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Frame">
  <a:themeElements>
    <a:clrScheme name="Frame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18A1B607-7BAE-46D6-8090-545AC7BDD739}"/>
    </a:ext>
  </a:extLst>
</a:theme>
</file>

<file path=ppt/theme/theme2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02006FA4-1611-4B07-AF7F-85CF6D20EB3E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Frame</Template>
  <TotalTime>523</TotalTime>
  <Words>704</Words>
  <Application>Microsoft Office PowerPoint</Application>
  <PresentationFormat>Widescreen</PresentationFormat>
  <Paragraphs>125</Paragraphs>
  <Slides>23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Calibri</vt:lpstr>
      <vt:lpstr>Calibri Light</vt:lpstr>
      <vt:lpstr>Corbel</vt:lpstr>
      <vt:lpstr>Wingdings 2</vt:lpstr>
      <vt:lpstr>Frame</vt:lpstr>
      <vt:lpstr>Retrospect</vt:lpstr>
      <vt:lpstr>Actor Model Programming in .NET</vt:lpstr>
      <vt:lpstr>Platinum Sponsors</vt:lpstr>
      <vt:lpstr>After Party – Dave &amp; Busters  </vt:lpstr>
      <vt:lpstr>Gold Sponsors</vt:lpstr>
      <vt:lpstr>PowerPoint Presentation</vt:lpstr>
      <vt:lpstr>Hello World</vt:lpstr>
      <vt:lpstr>Why Actors?</vt:lpstr>
      <vt:lpstr>Scale-out Is Where Its At</vt:lpstr>
      <vt:lpstr>Threading Suuucks</vt:lpstr>
      <vt:lpstr>OO Programming Is Cool Again</vt:lpstr>
      <vt:lpstr>Because Failure Happens</vt:lpstr>
      <vt:lpstr>The Basics</vt:lpstr>
      <vt:lpstr>What Is An Actor?</vt:lpstr>
      <vt:lpstr>Everything Is An Actor</vt:lpstr>
      <vt:lpstr>All Communication via Async Messages</vt:lpstr>
      <vt:lpstr>Supervision</vt:lpstr>
      <vt:lpstr>Actors in .NET</vt:lpstr>
      <vt:lpstr>Microsoft Orleans</vt:lpstr>
      <vt:lpstr>Azure Service Fabric Actors</vt:lpstr>
      <vt:lpstr>Akka.NET</vt:lpstr>
      <vt:lpstr>Use Cases</vt:lpstr>
      <vt:lpstr>Which Framework?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Actor Model Programming in .NET</dc:title>
  <dc:creator>Josh Lane</dc:creator>
  <cp:lastModifiedBy>Josh Lane</cp:lastModifiedBy>
  <cp:revision>61</cp:revision>
  <dcterms:created xsi:type="dcterms:W3CDTF">2017-08-29T11:23:20Z</dcterms:created>
  <dcterms:modified xsi:type="dcterms:W3CDTF">2017-09-16T14:17:19Z</dcterms:modified>
</cp:coreProperties>
</file>